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5568" tIns="47784" rIns="95568" bIns="4778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5568" tIns="47784" rIns="95568" bIns="47784" rtlCol="0"/>
          <a:lstStyle>
            <a:lvl1pPr algn="r">
              <a:defRPr sz="1300"/>
            </a:lvl1pPr>
          </a:lstStyle>
          <a:p>
            <a:fld id="{904867B9-CE2F-405D-B5F9-B9511963BA3E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8" tIns="47784" rIns="95568" bIns="4778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68" tIns="47784" rIns="95568" bIns="4778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5568" tIns="47784" rIns="95568" bIns="4778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5568" tIns="47784" rIns="95568" bIns="47784" rtlCol="0" anchor="b"/>
          <a:lstStyle>
            <a:lvl1pPr algn="r">
              <a:defRPr sz="1300"/>
            </a:lvl1pPr>
          </a:lstStyle>
          <a:p>
            <a:fld id="{8569AE04-8D75-4E04-B0EE-111266FE57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0A5FB-1B52-45EC-99C3-E826A5044B68}" type="datetimeFigureOut">
              <a:rPr lang="ko-KR" altLang="en-US" smtClean="0"/>
              <a:pPr/>
              <a:t>2011-08-25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D03E6-7217-4B23-AEFF-F6E0ADD44E2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gif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logo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980728"/>
            <a:ext cx="4104456" cy="792088"/>
          </a:xfrm>
          <a:prstGeom prst="rect">
            <a:avLst/>
          </a:prstGeom>
        </p:spPr>
      </p:pic>
      <p:pic>
        <p:nvPicPr>
          <p:cNvPr id="5" name="그림 4" descr="9f5pABTTvm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1844824"/>
            <a:ext cx="3384376" cy="3600400"/>
          </a:xfrm>
          <a:prstGeom prst="rect">
            <a:avLst/>
          </a:prstGeom>
        </p:spPr>
      </p:pic>
      <p:sp>
        <p:nvSpPr>
          <p:cNvPr id="51" name="KMA1D1FEAF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3500438"/>
            <a:ext cx="5400600" cy="864096"/>
          </a:xfrm>
          <a:prstGeom prst="homePlate">
            <a:avLst>
              <a:gd name="adj" fmla="val 23724"/>
            </a:avLst>
          </a:prstGeom>
          <a:gradFill rotWithShape="0">
            <a:gsLst>
              <a:gs pos="0">
                <a:srgbClr val="84CEA5">
                  <a:gamma/>
                  <a:shade val="46275"/>
                  <a:invGamma/>
                </a:srgbClr>
              </a:gs>
              <a:gs pos="100000">
                <a:srgbClr val="84CEA5"/>
              </a:gs>
            </a:gsLst>
            <a:lin ang="0" scaled="1"/>
          </a:gradFill>
          <a:ln w="31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110369" tIns="55184" rIns="110369" bIns="55184" anchor="ctr"/>
          <a:lstStyle/>
          <a:p>
            <a:pPr marL="134938" indent="-134938" defTabSz="989013">
              <a:spcBef>
                <a:spcPct val="60000"/>
              </a:spcBef>
              <a:buFontTx/>
              <a:buChar char="•"/>
            </a:pPr>
            <a:r>
              <a:rPr lang="ko-KR" altLang="en-US" sz="1200" b="0" dirty="0" smtClean="0">
                <a:solidFill>
                  <a:srgbClr val="FFFFFF"/>
                </a:solidFill>
                <a:ea typeface="굴림" charset="-127"/>
              </a:rPr>
              <a:t>태권도 유단자 국내</a:t>
            </a:r>
            <a:r>
              <a:rPr lang="en-US" altLang="ko-KR" sz="1200" b="0" dirty="0" smtClean="0">
                <a:solidFill>
                  <a:srgbClr val="FFFFFF"/>
                </a:solidFill>
                <a:ea typeface="굴림" charset="-127"/>
              </a:rPr>
              <a:t>.</a:t>
            </a:r>
            <a:r>
              <a:rPr lang="ko-KR" altLang="en-US" sz="1200" b="0" dirty="0" smtClean="0">
                <a:solidFill>
                  <a:srgbClr val="FFFFFF"/>
                </a:solidFill>
                <a:ea typeface="굴림" charset="-127"/>
              </a:rPr>
              <a:t>외 취업 </a:t>
            </a:r>
            <a:r>
              <a:rPr lang="en-US" altLang="ko-KR" sz="1200" b="0" dirty="0" smtClean="0">
                <a:solidFill>
                  <a:srgbClr val="FFFFFF"/>
                </a:solidFill>
                <a:ea typeface="굴림" charset="-127"/>
              </a:rPr>
              <a:t>100% </a:t>
            </a:r>
            <a:r>
              <a:rPr lang="ko-KR" altLang="en-US" sz="1200" b="0" dirty="0" smtClean="0">
                <a:solidFill>
                  <a:srgbClr val="FFFFFF"/>
                </a:solidFill>
                <a:ea typeface="굴림" charset="-127"/>
              </a:rPr>
              <a:t>보장</a:t>
            </a:r>
            <a:endParaRPr lang="en-US" altLang="ko-KR" sz="1200" b="0" dirty="0">
              <a:solidFill>
                <a:srgbClr val="FFFFFF"/>
              </a:solidFill>
              <a:ea typeface="굴림" charset="-127"/>
            </a:endParaRPr>
          </a:p>
          <a:p>
            <a:pPr marL="463550" lvl="1" indent="-128588" defTabSz="989013">
              <a:spcBef>
                <a:spcPct val="20000"/>
              </a:spcBef>
              <a:buFontTx/>
              <a:buChar char="-"/>
            </a:pPr>
            <a:r>
              <a:rPr lang="ko-KR" altLang="en-US" sz="1000" b="0" dirty="0" smtClean="0">
                <a:solidFill>
                  <a:srgbClr val="FFFFFF"/>
                </a:solidFill>
                <a:ea typeface="굴림" charset="-127"/>
              </a:rPr>
              <a:t>세계태권도연맹 국제심판 </a:t>
            </a:r>
            <a:r>
              <a:rPr lang="en-US" altLang="ko-KR" sz="1000" b="0" dirty="0" smtClean="0">
                <a:solidFill>
                  <a:srgbClr val="FFFFFF"/>
                </a:solidFill>
                <a:ea typeface="굴림" charset="-127"/>
              </a:rPr>
              <a:t>1</a:t>
            </a:r>
            <a:r>
              <a:rPr lang="ko-KR" altLang="en-US" sz="1000" b="0" dirty="0" smtClean="0">
                <a:solidFill>
                  <a:srgbClr val="FFFFFF"/>
                </a:solidFill>
                <a:ea typeface="굴림" charset="-127"/>
              </a:rPr>
              <a:t>급 자격증 보유교수 지도</a:t>
            </a:r>
            <a:endParaRPr lang="en-US" altLang="ko-KR" sz="1000" b="0" dirty="0" smtClean="0">
              <a:solidFill>
                <a:srgbClr val="FFFFFF"/>
              </a:solidFill>
              <a:ea typeface="굴림" charset="-127"/>
            </a:endParaRPr>
          </a:p>
          <a:p>
            <a:pPr marL="463550" lvl="1" indent="-128588" defTabSz="989013">
              <a:spcBef>
                <a:spcPct val="20000"/>
              </a:spcBef>
              <a:buFontTx/>
              <a:buChar char="-"/>
            </a:pPr>
            <a:r>
              <a:rPr lang="ko-KR" altLang="en-US" sz="1000" dirty="0" smtClean="0">
                <a:solidFill>
                  <a:srgbClr val="FFFFFF"/>
                </a:solidFill>
                <a:ea typeface="굴림" charset="-127"/>
              </a:rPr>
              <a:t>외국진출을 위한 지도 경험을 </a:t>
            </a:r>
            <a:r>
              <a:rPr lang="ko-KR" altLang="en-US" sz="1000" dirty="0" err="1" smtClean="0">
                <a:solidFill>
                  <a:srgbClr val="FFFFFF"/>
                </a:solidFill>
                <a:ea typeface="굴림" charset="-127"/>
              </a:rPr>
              <a:t>배양코저</a:t>
            </a:r>
            <a:r>
              <a:rPr lang="ko-KR" altLang="en-US" sz="1000" dirty="0" smtClean="0">
                <a:solidFill>
                  <a:srgbClr val="FFFFFF"/>
                </a:solidFill>
                <a:ea typeface="굴림" charset="-127"/>
              </a:rPr>
              <a:t> 해외 견습 및 취업 </a:t>
            </a:r>
            <a:endParaRPr lang="en-US" altLang="ko-KR" sz="1000" dirty="0" smtClean="0">
              <a:solidFill>
                <a:srgbClr val="FFFFFF"/>
              </a:solidFill>
              <a:ea typeface="굴림" charset="-127"/>
            </a:endParaRPr>
          </a:p>
          <a:p>
            <a:pPr marL="463550" lvl="1" indent="-128588" defTabSz="989013">
              <a:spcBef>
                <a:spcPct val="20000"/>
              </a:spcBef>
              <a:buFontTx/>
              <a:buChar char="-"/>
            </a:pPr>
            <a:r>
              <a:rPr lang="en-US" altLang="ko-KR" sz="1000" dirty="0" smtClean="0">
                <a:solidFill>
                  <a:srgbClr val="FFFFFF"/>
                </a:solidFill>
                <a:ea typeface="굴림" charset="-127"/>
              </a:rPr>
              <a:t>3-6</a:t>
            </a:r>
            <a:r>
              <a:rPr lang="ko-KR" altLang="en-US" sz="1000" dirty="0" smtClean="0">
                <a:solidFill>
                  <a:srgbClr val="FFFFFF"/>
                </a:solidFill>
                <a:ea typeface="굴림" charset="-127"/>
              </a:rPr>
              <a:t>개월 체류 기준 항공료 및 </a:t>
            </a:r>
            <a:r>
              <a:rPr lang="ko-KR" altLang="en-US" sz="1000" dirty="0" err="1" smtClean="0">
                <a:solidFill>
                  <a:srgbClr val="FFFFFF"/>
                </a:solidFill>
                <a:ea typeface="굴림" charset="-127"/>
              </a:rPr>
              <a:t>체제비</a:t>
            </a:r>
            <a:r>
              <a:rPr lang="ko-KR" altLang="en-US" sz="1000" dirty="0" smtClean="0">
                <a:solidFill>
                  <a:srgbClr val="FFFFFF"/>
                </a:solidFill>
                <a:ea typeface="굴림" charset="-127"/>
              </a:rPr>
              <a:t> 전액지원 </a:t>
            </a:r>
            <a:r>
              <a:rPr lang="en-US" altLang="ko-KR" sz="1000" dirty="0" smtClean="0">
                <a:solidFill>
                  <a:srgbClr val="FFFFFF"/>
                </a:solidFill>
                <a:ea typeface="굴림" charset="-127"/>
              </a:rPr>
              <a:t> </a:t>
            </a:r>
            <a:endParaRPr lang="en-US" altLang="ko-KR" sz="1000" b="0" dirty="0">
              <a:solidFill>
                <a:srgbClr val="FFFFFF"/>
              </a:solidFill>
              <a:ea typeface="굴림" charset="-127"/>
            </a:endParaRPr>
          </a:p>
        </p:txBody>
      </p:sp>
      <p:grpSp>
        <p:nvGrpSpPr>
          <p:cNvPr id="52" name="Group 4"/>
          <p:cNvGrpSpPr>
            <a:grpSpLocks/>
          </p:cNvGrpSpPr>
          <p:nvPr/>
        </p:nvGrpSpPr>
        <p:grpSpPr bwMode="auto">
          <a:xfrm>
            <a:off x="0" y="2571744"/>
            <a:ext cx="5286380" cy="867965"/>
            <a:chOff x="-55" y="1236"/>
            <a:chExt cx="3450" cy="972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-55" y="1236"/>
              <a:ext cx="3450" cy="972"/>
            </a:xfrm>
            <a:custGeom>
              <a:avLst/>
              <a:gdLst/>
              <a:ahLst/>
              <a:cxnLst>
                <a:cxn ang="0">
                  <a:pos x="0" y="972"/>
                </a:cxn>
                <a:cxn ang="0">
                  <a:pos x="0" y="0"/>
                </a:cxn>
                <a:cxn ang="0">
                  <a:pos x="3006" y="0"/>
                </a:cxn>
                <a:cxn ang="0">
                  <a:pos x="3450" y="972"/>
                </a:cxn>
                <a:cxn ang="0">
                  <a:pos x="0" y="972"/>
                </a:cxn>
              </a:cxnLst>
              <a:rect l="0" t="0" r="r" b="b"/>
              <a:pathLst>
                <a:path w="3450" h="972">
                  <a:moveTo>
                    <a:pt x="0" y="972"/>
                  </a:moveTo>
                  <a:lnTo>
                    <a:pt x="0" y="0"/>
                  </a:lnTo>
                  <a:lnTo>
                    <a:pt x="3006" y="0"/>
                  </a:lnTo>
                  <a:lnTo>
                    <a:pt x="3450" y="972"/>
                  </a:lnTo>
                  <a:lnTo>
                    <a:pt x="0" y="972"/>
                  </a:lnTo>
                  <a:close/>
                </a:path>
              </a:pathLst>
            </a:custGeom>
            <a:gradFill rotWithShape="0">
              <a:gsLst>
                <a:gs pos="0">
                  <a:srgbClr val="438E65">
                    <a:gamma/>
                    <a:shade val="46275"/>
                    <a:invGamma/>
                  </a:srgbClr>
                </a:gs>
                <a:gs pos="100000">
                  <a:srgbClr val="438E65"/>
                </a:gs>
              </a:gsLst>
              <a:lin ang="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lIns="228600" tIns="237744" rIns="101882" bIns="50941" anchor="ctr"/>
            <a:lstStyle/>
            <a:p>
              <a:endParaRPr lang="en-US" altLang="ko-KR" dirty="0" smtClean="0"/>
            </a:p>
            <a:p>
              <a:r>
                <a:rPr lang="en-US" altLang="ko-KR" dirty="0" smtClean="0"/>
                <a:t>  </a:t>
              </a:r>
              <a:endParaRPr lang="ko-KR" altLang="en-US" dirty="0"/>
            </a:p>
          </p:txBody>
        </p:sp>
        <p:sp>
          <p:nvSpPr>
            <p:cNvPr id="54" name="KMA1D1FEAF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-55" y="1236"/>
              <a:ext cx="3278" cy="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9057" tIns="49873" rIns="49528" bIns="49873" anchor="ctr"/>
            <a:lstStyle/>
            <a:p>
              <a:pPr marL="130175" indent="-130175">
                <a:spcBef>
                  <a:spcPct val="60000"/>
                </a:spcBef>
                <a:buFontTx/>
                <a:buChar char="•"/>
              </a:pPr>
              <a:r>
                <a:rPr lang="ko-KR" altLang="en-US" sz="1200" b="0" dirty="0" smtClean="0">
                  <a:solidFill>
                    <a:srgbClr val="FFFFFF"/>
                  </a:solidFill>
                  <a:ea typeface="굴림" charset="-127"/>
                </a:rPr>
                <a:t>국</a:t>
              </a:r>
              <a:r>
                <a:rPr lang="en-US" altLang="ko-KR" sz="1200" b="0" dirty="0" smtClean="0">
                  <a:solidFill>
                    <a:srgbClr val="FFFFFF"/>
                  </a:solidFill>
                  <a:ea typeface="굴림" charset="-127"/>
                </a:rPr>
                <a:t>.</a:t>
              </a:r>
              <a:r>
                <a:rPr lang="ko-KR" altLang="en-US" sz="1200" b="0" dirty="0" smtClean="0">
                  <a:solidFill>
                    <a:srgbClr val="FFFFFF"/>
                  </a:solidFill>
                  <a:ea typeface="굴림" charset="-127"/>
                </a:rPr>
                <a:t>내외 취업 및 창업보장</a:t>
              </a:r>
              <a:endParaRPr lang="en-US" altLang="ko-KR" sz="1200" b="0" dirty="0">
                <a:solidFill>
                  <a:srgbClr val="FFFFFF"/>
                </a:solidFill>
                <a:ea typeface="굴림" charset="-127"/>
              </a:endParaRPr>
            </a:p>
            <a:p>
              <a:pPr marL="360363" lvl="1" indent="-115888">
                <a:spcBef>
                  <a:spcPct val="20000"/>
                </a:spcBef>
                <a:buFontTx/>
                <a:buChar char="-"/>
              </a:pP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각 종목별 체육시설창업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 (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태권도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요가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합기도 검도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헬스클럽 등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..)</a:t>
              </a:r>
            </a:p>
          </p:txBody>
        </p:sp>
      </p:grpSp>
      <p:grpSp>
        <p:nvGrpSpPr>
          <p:cNvPr id="55" name="Group 7"/>
          <p:cNvGrpSpPr>
            <a:grpSpLocks/>
          </p:cNvGrpSpPr>
          <p:nvPr/>
        </p:nvGrpSpPr>
        <p:grpSpPr bwMode="auto">
          <a:xfrm>
            <a:off x="0" y="4429132"/>
            <a:ext cx="5184576" cy="984917"/>
            <a:chOff x="336" y="2847"/>
            <a:chExt cx="3456" cy="978"/>
          </a:xfrm>
        </p:grpSpPr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36" y="2847"/>
              <a:ext cx="3456" cy="97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975"/>
                </a:cxn>
                <a:cxn ang="0">
                  <a:pos x="3006" y="975"/>
                </a:cxn>
                <a:cxn ang="0">
                  <a:pos x="3456" y="0"/>
                </a:cxn>
                <a:cxn ang="0">
                  <a:pos x="0" y="3"/>
                </a:cxn>
              </a:cxnLst>
              <a:rect l="0" t="0" r="r" b="b"/>
              <a:pathLst>
                <a:path w="3456" h="975">
                  <a:moveTo>
                    <a:pt x="0" y="3"/>
                  </a:moveTo>
                  <a:lnTo>
                    <a:pt x="0" y="975"/>
                  </a:lnTo>
                  <a:lnTo>
                    <a:pt x="3006" y="975"/>
                  </a:lnTo>
                  <a:lnTo>
                    <a:pt x="3456" y="0"/>
                  </a:lnTo>
                  <a:lnTo>
                    <a:pt x="0" y="3"/>
                  </a:lnTo>
                  <a:close/>
                </a:path>
              </a:pathLst>
            </a:custGeom>
            <a:gradFill rotWithShape="0">
              <a:gsLst>
                <a:gs pos="0">
                  <a:srgbClr val="9E9E9E">
                    <a:gamma/>
                    <a:shade val="46275"/>
                    <a:invGamma/>
                  </a:srgbClr>
                </a:gs>
                <a:gs pos="100000">
                  <a:srgbClr val="9E9E9E"/>
                </a:gs>
              </a:gsLst>
              <a:lin ang="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 lIns="101882" tIns="50941" rIns="101882" bIns="50941" anchor="ctr"/>
            <a:lstStyle/>
            <a:p>
              <a:endParaRPr lang="ko-KR" altLang="en-US"/>
            </a:p>
          </p:txBody>
        </p:sp>
        <p:sp>
          <p:nvSpPr>
            <p:cNvPr id="57" name="KMA1D1FEAF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36" y="2871"/>
              <a:ext cx="3369" cy="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9057" tIns="49873" rIns="49528" bIns="49873" anchor="ctr"/>
            <a:lstStyle/>
            <a:p>
              <a:pPr marL="130175" indent="-130175">
                <a:spcBef>
                  <a:spcPct val="60000"/>
                </a:spcBef>
                <a:buFontTx/>
                <a:buChar char="•"/>
              </a:pPr>
              <a:r>
                <a:rPr lang="ko-KR" altLang="en-US" sz="1200" b="0" dirty="0" smtClean="0">
                  <a:solidFill>
                    <a:srgbClr val="FFFFFF"/>
                  </a:solidFill>
                  <a:ea typeface="굴림" charset="-127"/>
                </a:rPr>
                <a:t>편입학 </a:t>
              </a:r>
              <a:r>
                <a:rPr lang="en-US" altLang="ko-KR" sz="1200" b="0" dirty="0" smtClean="0">
                  <a:solidFill>
                    <a:srgbClr val="FFFFFF"/>
                  </a:solidFill>
                  <a:ea typeface="굴림" charset="-127"/>
                </a:rPr>
                <a:t>100%</a:t>
              </a:r>
              <a:r>
                <a:rPr lang="ko-KR" altLang="en-US" sz="1200" b="0" dirty="0" smtClean="0">
                  <a:solidFill>
                    <a:srgbClr val="FFFFFF"/>
                  </a:solidFill>
                  <a:ea typeface="굴림" charset="-127"/>
                </a:rPr>
                <a:t>보장 </a:t>
              </a:r>
              <a:r>
                <a:rPr lang="en-US" altLang="ko-KR" sz="1200" b="0" dirty="0" smtClean="0">
                  <a:solidFill>
                    <a:srgbClr val="FFFFFF"/>
                  </a:solidFill>
                  <a:ea typeface="굴림" charset="-127"/>
                </a:rPr>
                <a:t>(</a:t>
              </a:r>
              <a:r>
                <a:rPr lang="ko-KR" altLang="en-US" sz="1200" b="0" dirty="0" smtClean="0">
                  <a:solidFill>
                    <a:srgbClr val="FFFFFF"/>
                  </a:solidFill>
                  <a:ea typeface="굴림" charset="-127"/>
                </a:rPr>
                <a:t>본인의 의지만 있다면 모두가능</a:t>
              </a:r>
              <a:r>
                <a:rPr lang="en-US" altLang="ko-KR" sz="1200" b="0" dirty="0" smtClean="0">
                  <a:solidFill>
                    <a:srgbClr val="FFFFFF"/>
                  </a:solidFill>
                  <a:ea typeface="굴림" charset="-127"/>
                </a:rPr>
                <a:t>)</a:t>
              </a:r>
              <a:endParaRPr lang="en-US" altLang="ko-KR" sz="1200" b="0" dirty="0">
                <a:solidFill>
                  <a:srgbClr val="FFFFFF"/>
                </a:solidFill>
                <a:ea typeface="굴림" charset="-127"/>
              </a:endParaRPr>
            </a:p>
            <a:p>
              <a:pPr marL="360363" lvl="1" indent="-115888">
                <a:spcBef>
                  <a:spcPct val="20000"/>
                </a:spcBef>
                <a:buFontTx/>
                <a:buChar char="-"/>
              </a:pP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4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년제 명문대학교 편입학</a:t>
              </a: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 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보장</a:t>
              </a:r>
              <a:endParaRPr lang="en-US" altLang="ko-KR" sz="1000" b="0" dirty="0" smtClean="0">
                <a:solidFill>
                  <a:srgbClr val="FFFFFF"/>
                </a:solidFill>
                <a:ea typeface="굴림" charset="-127"/>
              </a:endParaRPr>
            </a:p>
            <a:p>
              <a:pPr marL="360363" lvl="1" indent="-115888">
                <a:spcBef>
                  <a:spcPct val="20000"/>
                </a:spcBef>
                <a:buFontTx/>
                <a:buChar char="-"/>
              </a:pP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중등학교 실기교사</a:t>
              </a: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각종체육시설 단체의 지도자 및 </a:t>
              </a: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 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관리자 </a:t>
              </a:r>
              <a:endParaRPr lang="en-US" altLang="ko-KR" sz="1000" b="0" dirty="0" smtClean="0">
                <a:solidFill>
                  <a:srgbClr val="FFFFFF"/>
                </a:solidFill>
                <a:ea typeface="굴림" charset="-127"/>
              </a:endParaRPr>
            </a:p>
            <a:p>
              <a:pPr marL="360363" lvl="1" indent="-115888">
                <a:spcBef>
                  <a:spcPct val="20000"/>
                </a:spcBef>
                <a:buFontTx/>
                <a:buChar char="-"/>
              </a:pP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의료기관</a:t>
              </a: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(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병원</a:t>
              </a: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한의원 등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),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재활관련기관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스포츠마사지 관련기관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, </a:t>
              </a:r>
              <a:endParaRPr lang="en-US" altLang="ko-KR" sz="1000" dirty="0">
                <a:solidFill>
                  <a:srgbClr val="FFFFFF"/>
                </a:solidFill>
                <a:ea typeface="굴림" charset="-127"/>
              </a:endParaRPr>
            </a:p>
            <a:p>
              <a:pPr marL="360363" lvl="1" indent="-115888">
                <a:spcBef>
                  <a:spcPct val="20000"/>
                </a:spcBef>
              </a:pPr>
              <a:r>
                <a:rPr lang="en-US" altLang="ko-KR" sz="1000" b="0" dirty="0" smtClean="0">
                  <a:solidFill>
                    <a:srgbClr val="FFFFFF"/>
                  </a:solidFill>
                  <a:ea typeface="굴림" charset="-127"/>
                </a:rPr>
                <a:t>  </a:t>
              </a:r>
              <a:r>
                <a:rPr lang="ko-KR" altLang="en-US" sz="1000" b="0" dirty="0" smtClean="0">
                  <a:solidFill>
                    <a:srgbClr val="FFFFFF"/>
                  </a:solidFill>
                  <a:ea typeface="굴림" charset="-127"/>
                </a:rPr>
                <a:t>프로스포츠구단 트레이너</a:t>
              </a:r>
              <a:r>
                <a:rPr lang="en-US" altLang="ko-KR" sz="1000" dirty="0" smtClean="0">
                  <a:solidFill>
                    <a:srgbClr val="FFFFFF"/>
                  </a:solidFill>
                  <a:ea typeface="굴림" charset="-127"/>
                </a:rPr>
                <a:t> </a:t>
              </a:r>
              <a:r>
                <a:rPr lang="ko-KR" altLang="en-US" sz="1000" dirty="0" smtClean="0">
                  <a:solidFill>
                    <a:srgbClr val="FFFFFF"/>
                  </a:solidFill>
                  <a:ea typeface="굴림" charset="-127"/>
                </a:rPr>
                <a:t>등 취업 유망</a:t>
              </a:r>
              <a:endParaRPr lang="en-US" altLang="ko-KR" sz="900" b="0" dirty="0">
                <a:solidFill>
                  <a:srgbClr val="FFFFFF"/>
                </a:solidFill>
                <a:ea typeface="굴림" charset="-127"/>
              </a:endParaRPr>
            </a:p>
          </p:txBody>
        </p:sp>
      </p:grp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52552" y="5733256"/>
            <a:ext cx="8839928" cy="504056"/>
          </a:xfrm>
          <a:prstGeom prst="rect">
            <a:avLst/>
          </a:prstGeom>
          <a:solidFill>
            <a:srgbClr val="003399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49528" tIns="49528" rIns="49528" bIns="49528" anchor="ctr"/>
          <a:lstStyle/>
          <a:p>
            <a:pPr marL="371475" lvl="1" indent="-123825" defTabSz="990600">
              <a:spcBef>
                <a:spcPct val="20000"/>
              </a:spcBef>
              <a:buFontTx/>
              <a:buChar char="-"/>
            </a:pPr>
            <a:r>
              <a:rPr lang="ko-KR" altLang="en-US" sz="1600" dirty="0" smtClean="0">
                <a:solidFill>
                  <a:srgbClr val="FFFFFF"/>
                </a:solidFill>
                <a:ea typeface="굴림" charset="-127"/>
              </a:rPr>
              <a:t>상담 </a:t>
            </a:r>
            <a:r>
              <a:rPr lang="en-US" altLang="ko-KR" sz="1600" dirty="0" smtClean="0">
                <a:solidFill>
                  <a:srgbClr val="FFFFFF"/>
                </a:solidFill>
                <a:ea typeface="굴림" charset="-127"/>
              </a:rPr>
              <a:t>: </a:t>
            </a:r>
            <a:r>
              <a:rPr lang="ko-KR" altLang="en-US" sz="1400" dirty="0" smtClean="0">
                <a:solidFill>
                  <a:srgbClr val="FFFFFF"/>
                </a:solidFill>
                <a:ea typeface="굴림" charset="-127"/>
              </a:rPr>
              <a:t>학과사무실</a:t>
            </a:r>
            <a:r>
              <a:rPr lang="ko-KR" altLang="en-US" sz="1600" dirty="0" smtClean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en-US" altLang="ko-KR" sz="1600" dirty="0" smtClean="0">
                <a:solidFill>
                  <a:srgbClr val="FFFFFF"/>
                </a:solidFill>
                <a:ea typeface="굴림" charset="-127"/>
              </a:rPr>
              <a:t>: 053-749-7286 </a:t>
            </a:r>
            <a:r>
              <a:rPr lang="ko-KR" altLang="en-US" sz="1600" dirty="0" smtClean="0">
                <a:solidFill>
                  <a:srgbClr val="FFFFFF"/>
                </a:solidFill>
                <a:ea typeface="굴림" charset="-127"/>
              </a:rPr>
              <a:t>학과장 </a:t>
            </a:r>
            <a:r>
              <a:rPr lang="ko-KR" altLang="en-US" sz="1400" b="0" dirty="0" smtClean="0">
                <a:solidFill>
                  <a:srgbClr val="FFFFFF"/>
                </a:solidFill>
                <a:ea typeface="굴림" charset="-127"/>
              </a:rPr>
              <a:t>김기만 교수 </a:t>
            </a:r>
            <a:r>
              <a:rPr lang="en-US" altLang="ko-KR" sz="1600" b="0" dirty="0" smtClean="0">
                <a:solidFill>
                  <a:srgbClr val="FFFFFF"/>
                </a:solidFill>
                <a:ea typeface="굴림" charset="-127"/>
              </a:rPr>
              <a:t>: 010-8599-0020 </a:t>
            </a:r>
            <a:r>
              <a:rPr lang="en-US" altLang="ko-KR" sz="1400" b="0" dirty="0" smtClean="0">
                <a:solidFill>
                  <a:srgbClr val="FFFFFF"/>
                </a:solidFill>
                <a:ea typeface="굴림" charset="-127"/>
              </a:rPr>
              <a:t>/ tkkim007@yahoo.co.kr</a:t>
            </a:r>
            <a:endParaRPr lang="en-US" altLang="ko-KR" sz="1400" b="0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60" name="AutoShape 10"/>
          <p:cNvSpPr>
            <a:spLocks noChangeArrowheads="1"/>
          </p:cNvSpPr>
          <p:nvPr/>
        </p:nvSpPr>
        <p:spPr bwMode="auto">
          <a:xfrm>
            <a:off x="5500694" y="714356"/>
            <a:ext cx="3384376" cy="1071570"/>
          </a:xfrm>
          <a:prstGeom prst="chevron">
            <a:avLst>
              <a:gd name="adj" fmla="val 0"/>
            </a:avLst>
          </a:prstGeom>
          <a:gradFill rotWithShape="0">
            <a:gsLst>
              <a:gs pos="0">
                <a:srgbClr val="0066CC">
                  <a:gamma/>
                  <a:shade val="46275"/>
                  <a:invGamma/>
                </a:srgbClr>
              </a:gs>
              <a:gs pos="50000">
                <a:srgbClr val="0066CC"/>
              </a:gs>
              <a:gs pos="100000">
                <a:srgbClr val="0066CC">
                  <a:gamma/>
                  <a:shade val="46275"/>
                  <a:invGamma/>
                </a:srgbClr>
              </a:gs>
            </a:gsLst>
            <a:lin ang="5400000" scaled="1"/>
          </a:gradFill>
          <a:ln w="3175">
            <a:noFill/>
            <a:miter lim="800000"/>
            <a:headEnd/>
            <a:tailEnd/>
          </a:ln>
          <a:effectLst/>
        </p:spPr>
        <p:txBody>
          <a:bodyPr wrap="none" lIns="110369" tIns="55184" rIns="110369" bIns="55184" anchor="ctr" anchorCtr="1"/>
          <a:lstStyle/>
          <a:p>
            <a:pPr algn="ctr" defTabSz="990600"/>
            <a:r>
              <a:rPr lang="en-US" altLang="ko-KR" sz="1600" dirty="0" smtClean="0">
                <a:solidFill>
                  <a:srgbClr val="FFFFFF"/>
                </a:solidFill>
                <a:ea typeface="굴림" charset="-127"/>
              </a:rPr>
              <a:t>2012 </a:t>
            </a:r>
            <a:r>
              <a:rPr lang="ko-KR" altLang="en-US" sz="1600" dirty="0" smtClean="0">
                <a:solidFill>
                  <a:srgbClr val="FFFFFF"/>
                </a:solidFill>
                <a:ea typeface="굴림" charset="-127"/>
              </a:rPr>
              <a:t>입학상담 및 원서접수</a:t>
            </a:r>
            <a:endParaRPr lang="en-US" altLang="ko-KR" sz="1600" dirty="0" smtClean="0">
              <a:solidFill>
                <a:srgbClr val="FFFFFF"/>
              </a:solidFill>
              <a:ea typeface="굴림" charset="-127"/>
            </a:endParaRPr>
          </a:p>
          <a:p>
            <a:pPr algn="ctr" defTabSz="990600"/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 수시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(1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차 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)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:  2011. 09 .08 ~ 2011. 09. 22</a:t>
            </a:r>
          </a:p>
          <a:p>
            <a:pPr algn="ctr" defTabSz="990600"/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  수시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(2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차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) 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:  2011. 10. 20 ~ 2011. 11. 22 </a:t>
            </a:r>
          </a:p>
          <a:p>
            <a:pPr algn="ctr" defTabSz="990600"/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   정시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(1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차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)  :  2011. 12. 23 ~ 2012 .01. 11  </a:t>
            </a:r>
          </a:p>
          <a:p>
            <a:pPr algn="ctr" defTabSz="990600"/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      정시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(2</a:t>
            </a:r>
            <a:r>
              <a:rPr lang="ko-KR" altLang="en-US" sz="1050" b="1" dirty="0" smtClean="0">
                <a:solidFill>
                  <a:srgbClr val="FFFFFF"/>
                </a:solidFill>
                <a:ea typeface="굴림" charset="-127"/>
              </a:rPr>
              <a:t>차</a:t>
            </a:r>
            <a:r>
              <a:rPr lang="en-US" altLang="ko-KR" sz="1050" b="1" dirty="0" smtClean="0">
                <a:solidFill>
                  <a:srgbClr val="FFFFFF"/>
                </a:solidFill>
                <a:ea typeface="굴림" charset="-127"/>
              </a:rPr>
              <a:t>)  :  2012. 02. 06 ~ 2012. 02. 28    </a:t>
            </a:r>
            <a:endParaRPr lang="en-US" altLang="ko-KR" sz="1050" b="1" dirty="0">
              <a:solidFill>
                <a:srgbClr val="FFFFFF"/>
              </a:solidFill>
              <a:ea typeface="굴림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15616" y="191683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tx2"/>
                </a:solidFill>
                <a:latin typeface="휴먼둥근헤드라인" pitchFamily="18" charset="-127"/>
                <a:ea typeface="휴먼둥근헤드라인" pitchFamily="18" charset="-127"/>
              </a:rPr>
              <a:t>생활체육레저과</a:t>
            </a:r>
            <a:endParaRPr lang="ko-KR" altLang="en-US" sz="2800" dirty="0">
              <a:solidFill>
                <a:schemeClr val="tx2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XaRUDMGxyaL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3456384" cy="1368152"/>
          </a:xfrm>
          <a:prstGeom prst="rect">
            <a:avLst/>
          </a:prstGeom>
        </p:spPr>
      </p:pic>
      <p:pic>
        <p:nvPicPr>
          <p:cNvPr id="5" name="그림 4" descr="CefXKjJ3PYQ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636912"/>
            <a:ext cx="3366120" cy="1440160"/>
          </a:xfrm>
          <a:prstGeom prst="rect">
            <a:avLst/>
          </a:prstGeom>
        </p:spPr>
      </p:pic>
      <p:pic>
        <p:nvPicPr>
          <p:cNvPr id="6" name="그림 5" descr="35119C34E2484F56908B699B2E97ABCD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2564904"/>
            <a:ext cx="3384376" cy="1584176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AutoShape 1029"/>
          <p:cNvSpPr>
            <a:spLocks noChangeArrowheads="1"/>
          </p:cNvSpPr>
          <p:nvPr/>
        </p:nvSpPr>
        <p:spPr bwMode="auto">
          <a:xfrm>
            <a:off x="3707904" y="2021936"/>
            <a:ext cx="1872208" cy="614976"/>
          </a:xfrm>
          <a:prstGeom prst="hexagon">
            <a:avLst>
              <a:gd name="adj" fmla="val 11246"/>
              <a:gd name="vf" fmla="val 115470"/>
            </a:avLst>
          </a:prstGeom>
          <a:gradFill rotWithShape="0">
            <a:gsLst>
              <a:gs pos="0">
                <a:srgbClr val="0066CC">
                  <a:gamma/>
                  <a:shade val="46275"/>
                  <a:invGamma/>
                </a:srgbClr>
              </a:gs>
              <a:gs pos="100000">
                <a:srgbClr val="0066CC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110369" tIns="55184" rIns="110369" bIns="55184" anchor="ctr"/>
          <a:lstStyle/>
          <a:p>
            <a:pPr algn="ctr" defTabSz="1103313"/>
            <a:r>
              <a:rPr lang="ko-KR" altLang="en-US" b="0" dirty="0" err="1" smtClean="0">
                <a:solidFill>
                  <a:schemeClr val="bg1"/>
                </a:solidFill>
                <a:latin typeface="휴먼둥근헤드라인" pitchFamily="18" charset="-127"/>
                <a:ea typeface="휴먼둥근헤드라인" pitchFamily="18" charset="-127"/>
              </a:rPr>
              <a:t>생활체육레저과</a:t>
            </a:r>
            <a:endParaRPr lang="en-US" altLang="ko-KR" sz="1200" b="0" dirty="0" smtClean="0">
              <a:solidFill>
                <a:schemeClr val="bg1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  <p:pic>
        <p:nvPicPr>
          <p:cNvPr id="1027" name="Picture 3" descr="http://physical.dpu.ac.kr/dbimage/WebData/Homeimg/_img_capture/img/2E3FDD19E97742379168D50B692C84A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344119"/>
            <a:ext cx="7848872" cy="21812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3568" y="25135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건강한 삶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밝은 미래</a:t>
            </a:r>
            <a:r>
              <a:rPr lang="en-US" altLang="ko-KR" dirty="0" smtClean="0"/>
              <a:t>,  </a:t>
            </a:r>
            <a:r>
              <a:rPr lang="ko-KR" altLang="en-US" dirty="0" smtClean="0"/>
              <a:t>대구산업정보대학에서</a:t>
            </a:r>
            <a:r>
              <a:rPr lang="en-US" altLang="ko-KR" dirty="0" smtClean="0"/>
              <a:t>….</a:t>
            </a:r>
            <a:r>
              <a:rPr lang="ko-KR" altLang="en-US" dirty="0" smtClean="0"/>
              <a:t> </a:t>
            </a:r>
            <a:endParaRPr lang="ko-KR" altLang="en-US" sz="1400" dirty="0"/>
          </a:p>
        </p:txBody>
      </p:sp>
      <p:graphicFrame>
        <p:nvGraphicFramePr>
          <p:cNvPr id="2" name="Object 29"/>
          <p:cNvGraphicFramePr>
            <a:graphicFrameLocks noChangeAspect="1"/>
          </p:cNvGraphicFramePr>
          <p:nvPr/>
        </p:nvGraphicFramePr>
        <p:xfrm>
          <a:off x="5580112" y="620688"/>
          <a:ext cx="2233612" cy="1446213"/>
        </p:xfrm>
        <a:graphic>
          <a:graphicData uri="http://schemas.openxmlformats.org/presentationml/2006/ole">
            <p:oleObj spid="_x0000_s1026" name="비트맵 이미지" r:id="rId7" imgW="1895238" imgH="482857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UPNAME" val="KMA1D1FEAF:R001:C001"/>
  <p:tag name="LEFT" val="41"/>
  <p:tag name="PRIORNAME" val="KMA1D1FEAF"/>
  <p:tag name="AUTHOR" val="KMA"/>
  <p:tag name="NUMBEROFROWS" val=" 1"/>
  <p:tag name="NUMBEROFCOLUMNS" val=" 1"/>
  <p:tag name="TABLEVERSION" val="3.00"/>
  <p:tag name="TABLEINFO" val="RW:R001;LK=False|RW:R001;ST=1|RW:R001;RH=1|CL:C001;LK=False|CL:C001;ST=1|CL:C001;CW=1"/>
  <p:tag name="BAINBULLE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INBULLET" val="True"/>
  <p:tag name="TABLEINFO" val="RW:R001;LK=False|RW:R001;ST=1|RW:R001;RH=1|CL:C001;LK=False|CL:C001;ST=1|CL:C001;CW=1"/>
  <p:tag name="TABLEVERSION" val="3.00"/>
  <p:tag name="NUMBEROFCOLUMNS" val=" 1"/>
  <p:tag name="NUMBEROFROWS" val=" 1"/>
  <p:tag name="AUTHOR" val="KMA"/>
  <p:tag name="PRIORNAME" val="KMA1D1FEAF"/>
  <p:tag name="LEFT" val="41"/>
  <p:tag name="BACKUPNAME" val="KMA1D1FEAF:R001:C001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193</Words>
  <Application>Microsoft Office PowerPoint</Application>
  <PresentationFormat>화면 슬라이드 쇼(4:3)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4" baseType="lpstr">
      <vt:lpstr>Office 테마</vt:lpstr>
      <vt:lpstr>비트맵 이미지</vt:lpstr>
      <vt:lpstr>슬라이드 1</vt:lpstr>
      <vt:lpstr>슬라이드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안경준</dc:creator>
  <cp:lastModifiedBy>.</cp:lastModifiedBy>
  <cp:revision>35</cp:revision>
  <dcterms:created xsi:type="dcterms:W3CDTF">2011-08-09T04:44:40Z</dcterms:created>
  <dcterms:modified xsi:type="dcterms:W3CDTF">2011-08-25T07:17:22Z</dcterms:modified>
</cp:coreProperties>
</file>