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6858000" cy="9144000" type="screen4x3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FF"/>
    <a:srgbClr val="C0C0C0"/>
    <a:srgbClr val="0066FF"/>
    <a:srgbClr val="79E3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50" d="100"/>
          <a:sy n="150" d="100"/>
        </p:scale>
        <p:origin x="-534" y="792"/>
      </p:cViewPr>
      <p:guideLst>
        <p:guide orient="horz" pos="431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561DF36-3A48-419D-9971-8F6EAF948E00}" type="datetimeFigureOut">
              <a:rPr lang="ko-KR" altLang="en-US"/>
              <a:pPr>
                <a:defRPr/>
              </a:pPr>
              <a:t>2016-08-02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8436468-121D-4689-BC3F-17D17E97A01E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4234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27B6DD1-01B6-427A-86CC-DB94ED66A4D5}" type="datetimeFigureOut">
              <a:rPr lang="ko-KR" altLang="en-US"/>
              <a:pPr>
                <a:defRPr/>
              </a:pPr>
              <a:t>2016-08-02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dirty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F832116-6E28-49FA-B935-224AFC2A8E3A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07274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dirty="0" smtClean="0"/>
          </a:p>
        </p:txBody>
      </p:sp>
      <p:sp>
        <p:nvSpPr>
          <p:cNvPr id="410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/>
            <a:fld id="{8ABB66D9-3A95-4BF7-9ABE-AE64204A1FE8}" type="slidenum">
              <a:rPr lang="ko-KR" altLang="en-US" smtClean="0"/>
              <a:pPr eaLnBrk="1" hangingPunct="1"/>
              <a:t>1</a:t>
            </a:fld>
            <a:endParaRPr lang="ko-KR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15C93-C17A-43BF-A070-DBBA1A20ADE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99278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F105F-FB52-4D9F-8B0F-5E6A02320F6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84362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8F8A8-71D8-42B9-AE48-67AA7AE8BA4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328290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BE90B-30EA-4173-9DD6-2A6C8B08CE9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591460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E4B66-C9CF-4E45-BD0F-E21CD4F878F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65116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13C94-4DC3-44BC-984F-EC7534C1E22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207354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90941-1B18-4005-BD02-70BCF1AC064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75043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3185F-A283-422D-B1AE-52EB219124E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008756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BC379-07E6-4CCC-A238-84CB983BE00E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085844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BD4F5-DDE1-456A-ABA7-8C9175473E3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756286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dirty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C577A-DB1D-4346-8F18-3AE8D5E5FDB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379325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DA563081-B084-492A-804F-6D5F36B057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118"/>
          <p:cNvSpPr>
            <a:spLocks noChangeArrowheads="1"/>
          </p:cNvSpPr>
          <p:nvPr/>
        </p:nvSpPr>
        <p:spPr bwMode="auto">
          <a:xfrm>
            <a:off x="-32385" y="-508"/>
            <a:ext cx="6915150" cy="9144000"/>
          </a:xfrm>
          <a:prstGeom prst="rect">
            <a:avLst/>
          </a:prstGeom>
          <a:solidFill>
            <a:srgbClr val="3366FF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rtl="1">
              <a:defRPr sz="1000"/>
            </a:pPr>
            <a:r>
              <a:rPr lang="ko-KR" altLang="en-US" sz="1000" dirty="0">
                <a:solidFill>
                  <a:srgbClr val="000000"/>
                </a:solidFill>
                <a:latin typeface="돋움"/>
                <a:ea typeface="돋움"/>
              </a:rPr>
              <a:t>  </a:t>
            </a:r>
          </a:p>
        </p:txBody>
      </p:sp>
      <p:sp>
        <p:nvSpPr>
          <p:cNvPr id="47" name="Rectangle 118"/>
          <p:cNvSpPr>
            <a:spLocks noChangeArrowheads="1"/>
          </p:cNvSpPr>
          <p:nvPr/>
        </p:nvSpPr>
        <p:spPr bwMode="auto">
          <a:xfrm>
            <a:off x="65499" y="138783"/>
            <a:ext cx="6657975" cy="8436926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rtl="1">
              <a:defRPr sz="1000"/>
            </a:pPr>
            <a:r>
              <a:rPr lang="ko-KR" altLang="en-US" sz="1000" dirty="0">
                <a:solidFill>
                  <a:srgbClr val="000000"/>
                </a:solidFill>
                <a:latin typeface="돋움"/>
                <a:ea typeface="돋움"/>
              </a:rPr>
              <a:t>  </a:t>
            </a:r>
          </a:p>
        </p:txBody>
      </p:sp>
      <p:sp>
        <p:nvSpPr>
          <p:cNvPr id="2053" name="Rectangle 53"/>
          <p:cNvSpPr>
            <a:spLocks noChangeArrowheads="1"/>
          </p:cNvSpPr>
          <p:nvPr/>
        </p:nvSpPr>
        <p:spPr bwMode="auto">
          <a:xfrm>
            <a:off x="179388" y="8186738"/>
            <a:ext cx="64992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/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56" name="Rectangle 505"/>
          <p:cNvSpPr>
            <a:spLocks noChangeArrowheads="1"/>
          </p:cNvSpPr>
          <p:nvPr/>
        </p:nvSpPr>
        <p:spPr bwMode="auto">
          <a:xfrm>
            <a:off x="179388" y="8901051"/>
            <a:ext cx="648072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algn="r" eaLnBrk="1" hangingPunct="1"/>
            <a:r>
              <a:rPr lang="en-US" altLang="ko-KR" b="1" dirty="0"/>
              <a:t>       </a:t>
            </a:r>
            <a:r>
              <a:rPr lang="ko-KR" altLang="en-US" b="1" dirty="0" smtClean="0"/>
              <a:t>고객센터</a:t>
            </a:r>
            <a:endParaRPr lang="ko-KR" altLang="en-US" b="1" dirty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57" name="Rectangle 506"/>
          <p:cNvSpPr>
            <a:spLocks noChangeArrowheads="1"/>
          </p:cNvSpPr>
          <p:nvPr/>
        </p:nvSpPr>
        <p:spPr bwMode="auto">
          <a:xfrm>
            <a:off x="751542" y="8871241"/>
            <a:ext cx="2392399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/>
            <a:r>
              <a:rPr lang="en-US" altLang="ko-KR" b="1" dirty="0"/>
              <a:t>☎ </a:t>
            </a:r>
            <a:r>
              <a:rPr lang="en-US" altLang="ko-KR" b="1" dirty="0" smtClean="0"/>
              <a:t>1599-5000, </a:t>
            </a:r>
            <a:r>
              <a:rPr lang="en-US" altLang="ko-KR" b="1" dirty="0"/>
              <a:t>1588-5000</a:t>
            </a:r>
          </a:p>
        </p:txBody>
      </p:sp>
      <p:sp>
        <p:nvSpPr>
          <p:cNvPr id="2059" name="Rectangle 546"/>
          <p:cNvSpPr>
            <a:spLocks noChangeArrowheads="1"/>
          </p:cNvSpPr>
          <p:nvPr/>
        </p:nvSpPr>
        <p:spPr bwMode="auto">
          <a:xfrm>
            <a:off x="105852" y="7318966"/>
            <a:ext cx="6651491" cy="1270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ko-KR" sz="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◈ </a:t>
            </a:r>
            <a:r>
              <a:rPr lang="ko-KR" altLang="en-US" sz="700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우리동네사장님통장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/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적금은 본인 가입한도 내에서 비과세 종합저축으로 가입 가능하며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예금자보호법에 </a:t>
            </a:r>
            <a:r>
              <a:rPr lang="ko-KR" altLang="en-US" sz="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따라 예금보험공사가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보호하되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보호한도는 본 은행에 있는 </a:t>
            </a:r>
            <a:endParaRPr lang="en-US" altLang="ko-KR" sz="7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ko-KR" sz="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 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귀하의 </a:t>
            </a:r>
            <a:r>
              <a:rPr lang="ko-KR" altLang="en-US" sz="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모든 예금보호대상 금융상품의 원금과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소정의 이자를 </a:t>
            </a:r>
            <a:r>
              <a:rPr lang="ko-KR" altLang="en-US" sz="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합하여 ‘</a:t>
            </a:r>
            <a:r>
              <a:rPr lang="en-US" altLang="ko-KR" sz="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1</a:t>
            </a:r>
            <a:r>
              <a:rPr lang="ko-KR" altLang="en-US" sz="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인당 최고 </a:t>
            </a:r>
            <a:r>
              <a:rPr lang="en-US" altLang="ko-KR" sz="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5</a:t>
            </a:r>
            <a:r>
              <a:rPr lang="ko-KR" altLang="en-US" sz="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천만원’이며 </a:t>
            </a:r>
            <a:r>
              <a:rPr lang="en-US" altLang="ko-KR" sz="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5</a:t>
            </a:r>
            <a:r>
              <a:rPr lang="ko-KR" altLang="en-US" sz="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천만원을 초과하는 나머지금액은 보호하지 않습니다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◈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대출금리는 기준금리 변동에 따라 변경될 수 있으며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대출 </a:t>
            </a:r>
            <a:r>
              <a:rPr lang="ko-KR" altLang="en-US" sz="700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실행후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신용카드 가맹점 결제계좌로 우리은행 계좌를 이용하지 않을 경우 해당 대출을 즉시 상환하여야 합니다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  <a:endParaRPr lang="en-US" altLang="ko-KR" sz="700" dirty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◈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근저당권 설정 시 국민주택채권 매입비용 중 본인 부담금 및 </a:t>
            </a:r>
            <a:r>
              <a:rPr lang="ko-KR" altLang="en-US" sz="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인지세법에 의한 </a:t>
            </a:r>
            <a:r>
              <a:rPr lang="ko-KR" altLang="en-US" sz="700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인지대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등 비용이 발생할 수 있습니다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◈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한도대출의 경우 한도약정수수료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(0.3%)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또는 한도미사용수수료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(0%~0.5%)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중 택일 </a:t>
            </a:r>
            <a:r>
              <a:rPr lang="ko-KR" altLang="en-US" sz="700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하실수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있으며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한도미사용수수료는 </a:t>
            </a:r>
            <a:r>
              <a:rPr lang="ko-KR" altLang="en-US" sz="700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한도사용율에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따라 차등 적용 됩니다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◈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대출금 </a:t>
            </a:r>
            <a:r>
              <a:rPr lang="ko-KR" altLang="en-US" sz="700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중도상환시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700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중도상환해약금이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발생할 수 있습니다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(</a:t>
            </a:r>
            <a:r>
              <a:rPr lang="ko-KR" altLang="en-US" sz="700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중도상환해약금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ko-KR" altLang="en-US" sz="700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요율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: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부동산담보 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1.4%,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신용 및 기타담보 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1.2%/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한도대출 및 취급 후 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3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년 </a:t>
            </a:r>
            <a:r>
              <a:rPr lang="ko-KR" altLang="en-US" sz="700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경과시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면제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)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ko-KR" sz="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◈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대출금 상환 또는 이자 납입이 지연된 경우 연체이율이 적용되며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,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예금 등 기타 채권과 상계나 </a:t>
            </a:r>
            <a:r>
              <a:rPr lang="ko-KR" altLang="en-US" sz="700" dirty="0" err="1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법적절차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등으로 불이익을 받으실 수 있습니다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 </a:t>
            </a:r>
            <a:endParaRPr lang="en-US" altLang="ko-KR" sz="700" dirty="0" smtClean="0">
              <a:latin typeface="나눔명조" panose="02020603020101020101" pitchFamily="18" charset="-127"/>
              <a:ea typeface="나눔명조" panose="02020603020101020101" pitchFamily="18" charset="-127"/>
            </a:endParaRPr>
          </a:p>
          <a:p>
            <a:pPr eaLnBrk="1" hangingPunct="1">
              <a:lnSpc>
                <a:spcPct val="120000"/>
              </a:lnSpc>
            </a:pPr>
            <a:r>
              <a:rPr lang="en-US" altLang="ko-KR" sz="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◈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상기 </a:t>
            </a:r>
            <a:r>
              <a:rPr lang="ko-KR" altLang="en-US" sz="700" dirty="0">
                <a:latin typeface="나눔명조" panose="02020603020101020101" pitchFamily="18" charset="-127"/>
                <a:ea typeface="나눔명조" panose="02020603020101020101" pitchFamily="18" charset="-127"/>
              </a:rPr>
              <a:t>사항은 </a:t>
            </a:r>
            <a:r>
              <a:rPr lang="ko-KR" altLang="en-US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우리은행 내부기준에 따라 대출조건이 변경 또는 제한될 수 있습니다</a:t>
            </a:r>
            <a:r>
              <a:rPr lang="en-US" altLang="ko-KR" sz="700" dirty="0" smtClean="0">
                <a:latin typeface="나눔명조" panose="02020603020101020101" pitchFamily="18" charset="-127"/>
                <a:ea typeface="나눔명조" panose="02020603020101020101" pitchFamily="18" charset="-127"/>
              </a:rPr>
              <a:t>. 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ko-KR" sz="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◈ </a:t>
            </a:r>
            <a:r>
              <a:rPr lang="ko-KR" altLang="en-US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기타 자세한 문의사항은 가까운 우리은행 영업점이나 </a:t>
            </a:r>
            <a:r>
              <a:rPr lang="ko-KR" altLang="en-US" sz="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고객센터로 </a:t>
            </a:r>
            <a:r>
              <a:rPr lang="ko-KR" altLang="en-US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문의하여 주시기 바랍니다</a:t>
            </a:r>
            <a:r>
              <a:rPr lang="en-US" altLang="ko-KR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우리은행 홈페이지 </a:t>
            </a:r>
            <a:r>
              <a:rPr lang="en-US" altLang="ko-KR" sz="800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www.wooribank.com</a:t>
            </a:r>
            <a:endParaRPr lang="en-US" altLang="ko-KR" sz="800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AutoShape 12"/>
          <p:cNvSpPr>
            <a:spLocks noChangeArrowheads="1"/>
          </p:cNvSpPr>
          <p:nvPr/>
        </p:nvSpPr>
        <p:spPr bwMode="auto">
          <a:xfrm>
            <a:off x="257932" y="1151620"/>
            <a:ext cx="944848" cy="172819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/>
            </a:outerShdw>
          </a:effectLst>
        </p:spPr>
        <p:txBody>
          <a:bodyPr wrap="none" anchor="ctr"/>
          <a:lstStyle/>
          <a:p>
            <a:pPr algn="ctr">
              <a:lnSpc>
                <a:spcPct val="120000"/>
              </a:lnSpc>
              <a:defRPr/>
            </a:pPr>
            <a:r>
              <a:rPr lang="ko-KR" altLang="en-US" sz="11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우리동네</a:t>
            </a:r>
            <a:endParaRPr lang="en-US" altLang="ko-KR" sz="1100" b="1" dirty="0" smtClean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lnSpc>
                <a:spcPct val="120000"/>
              </a:lnSpc>
              <a:defRPr/>
            </a:pPr>
            <a:r>
              <a:rPr lang="ko-KR" altLang="en-US" sz="11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사장님통</a:t>
            </a:r>
            <a:r>
              <a:rPr lang="ko-KR" altLang="en-US" sz="1100" b="1" dirty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장</a:t>
            </a:r>
          </a:p>
        </p:txBody>
      </p:sp>
      <p:sp>
        <p:nvSpPr>
          <p:cNvPr id="33" name="AutoShape 12"/>
          <p:cNvSpPr>
            <a:spLocks noChangeArrowheads="1"/>
          </p:cNvSpPr>
          <p:nvPr/>
        </p:nvSpPr>
        <p:spPr bwMode="auto">
          <a:xfrm>
            <a:off x="257932" y="4445572"/>
            <a:ext cx="944849" cy="1548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/>
            </a:outerShdw>
          </a:effectLst>
        </p:spPr>
        <p:txBody>
          <a:bodyPr wrap="none" anchor="ctr"/>
          <a:lstStyle/>
          <a:p>
            <a:pPr algn="ctr">
              <a:lnSpc>
                <a:spcPct val="120000"/>
              </a:lnSpc>
              <a:defRPr/>
            </a:pPr>
            <a:r>
              <a:rPr lang="ko-KR" altLang="en-US" sz="11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우리가맹점</a:t>
            </a:r>
            <a:endParaRPr lang="en-US" altLang="ko-KR" sz="1100" b="1" dirty="0" smtClean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lnSpc>
                <a:spcPct val="120000"/>
              </a:lnSpc>
              <a:defRPr/>
            </a:pPr>
            <a:r>
              <a:rPr lang="ko-KR" altLang="en-US" sz="11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파워통장대출</a:t>
            </a:r>
            <a:endParaRPr lang="ko-KR" altLang="en-US" sz="1100" b="1" dirty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AutoShape 12"/>
          <p:cNvSpPr>
            <a:spLocks noChangeArrowheads="1"/>
          </p:cNvSpPr>
          <p:nvPr/>
        </p:nvSpPr>
        <p:spPr bwMode="auto">
          <a:xfrm>
            <a:off x="1313736" y="4445572"/>
            <a:ext cx="5300824" cy="1548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/>
            </a:outerShdw>
          </a:effectLst>
        </p:spPr>
        <p:txBody>
          <a:bodyPr wrap="none" anchor="ctr" anchorCtr="0"/>
          <a:lstStyle/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가입대상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신용카드 가맹점 결제계좌를 우리은행으로 이용하는 사업기간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1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년 이상 및 </a:t>
            </a:r>
            <a:endParaRPr lang="en-US" altLang="ko-KR" sz="900" dirty="0" smtClean="0">
              <a:solidFill>
                <a:srgbClr val="00206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          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외부신용등급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(NICE, KCB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모두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 6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등급 이내의 개인사업자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불건전업종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</a:t>
            </a:r>
            <a:r>
              <a:rPr lang="ko-KR" altLang="en-US" sz="800" dirty="0" err="1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무점포업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제외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 </a:t>
            </a:r>
            <a:endParaRPr lang="en-US" altLang="ko-KR" sz="900" dirty="0" smtClean="0">
              <a:solidFill>
                <a:srgbClr val="00206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대출한도</a:t>
            </a:r>
            <a:r>
              <a:rPr lang="ko-KR" altLang="en-US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b="1" u="sng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최대 </a:t>
            </a:r>
            <a:r>
              <a:rPr lang="en-US" altLang="ko-KR" sz="900" b="1" u="sng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3</a:t>
            </a:r>
            <a:r>
              <a:rPr lang="ko-KR" altLang="en-US" sz="900" b="1" u="sng" dirty="0" err="1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억원</a:t>
            </a:r>
            <a:r>
              <a:rPr lang="ko-KR" altLang="en-US" sz="900" b="1" u="sng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이내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대출한도에서 </a:t>
            </a:r>
            <a:r>
              <a:rPr lang="ko-KR" altLang="en-US" sz="800" dirty="0" err="1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기보유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신용여신 및 보증채무 금액 차감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대출기간 및 상환방법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한도대출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마이너스통장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),  1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년 이내 </a:t>
            </a:r>
            <a:endParaRPr lang="en-US" altLang="ko-KR" sz="900" b="1" dirty="0">
              <a:solidFill>
                <a:srgbClr val="00206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ko-KR" altLang="en-US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대출금리</a:t>
            </a:r>
            <a:r>
              <a:rPr lang="ko-KR" altLang="en-US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b="1" u="sng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최저 연 </a:t>
            </a:r>
            <a:r>
              <a:rPr lang="en-US" altLang="ko-KR" sz="900" b="1" u="sng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3.27</a:t>
            </a:r>
            <a:r>
              <a:rPr lang="en-US" altLang="ko-KR" sz="800" b="1" u="sng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%</a:t>
            </a:r>
            <a:r>
              <a:rPr lang="en-US" altLang="ko-KR" sz="800" b="1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(2016.7.29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현재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3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개월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KORIBOR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금리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외부신용등급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1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등급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최대 우대금리 적용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우대금리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b="1" u="sng" dirty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최대 연 </a:t>
            </a:r>
            <a:r>
              <a:rPr lang="en-US" altLang="ko-KR" sz="900" b="1" u="sng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0.5%</a:t>
            </a:r>
            <a:r>
              <a:rPr lang="en-US" altLang="ko-KR" sz="9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</a:t>
            </a:r>
            <a:r>
              <a:rPr lang="ko-KR" altLang="en-US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가맹점대금 입금 카드사 수에 따라 최대 </a:t>
            </a:r>
            <a:r>
              <a:rPr lang="en-US" altLang="ko-KR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0.5%, </a:t>
            </a:r>
            <a:r>
              <a:rPr lang="ko-KR" altLang="en-US" sz="800" dirty="0" err="1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우리동네사장님적금</a:t>
            </a:r>
            <a:r>
              <a:rPr lang="ko-KR" altLang="en-US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800" dirty="0" err="1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가입시</a:t>
            </a:r>
            <a:r>
              <a:rPr lang="ko-KR" altLang="en-US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0.1%,</a:t>
            </a:r>
          </a:p>
          <a:p>
            <a:pPr>
              <a:lnSpc>
                <a:spcPct val="110000"/>
              </a:lnSpc>
              <a:defRPr/>
            </a:pP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           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우리사장님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POWER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카드 </a:t>
            </a:r>
            <a:r>
              <a:rPr lang="ko-KR" altLang="en-US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또는 </a:t>
            </a:r>
            <a:r>
              <a:rPr lang="ko-KR" altLang="en-US" sz="800" dirty="0" err="1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우리그랑블루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/>
                <a:ea typeface="맑은 고딕"/>
                <a:sym typeface="Wingdings"/>
              </a:rPr>
              <a:t>Ⅱ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/>
                <a:ea typeface="맑은 고딕"/>
                <a:sym typeface="Wingdings"/>
              </a:rPr>
              <a:t>신용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카드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가칭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</a:t>
            </a:r>
            <a:r>
              <a:rPr lang="ko-KR" altLang="en-US" sz="800" dirty="0" err="1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우리단증카드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출시예정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800" dirty="0" err="1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가입시</a:t>
            </a:r>
            <a:r>
              <a:rPr lang="ko-KR" altLang="en-US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0.1%) </a:t>
            </a:r>
            <a:endParaRPr lang="en-US" altLang="ko-KR" sz="800" dirty="0" smtClean="0">
              <a:solidFill>
                <a:srgbClr val="00206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            </a:t>
            </a:r>
            <a:r>
              <a:rPr lang="en-US" altLang="ko-KR" sz="8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※ </a:t>
            </a:r>
            <a:r>
              <a:rPr lang="ko-KR" altLang="en-US" sz="8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가칭</a:t>
            </a:r>
            <a:r>
              <a:rPr lang="en-US" altLang="ko-KR" sz="8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</a:t>
            </a:r>
            <a:r>
              <a:rPr lang="ko-KR" altLang="en-US" sz="800" b="1" dirty="0" err="1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우리단증카드</a:t>
            </a:r>
            <a:r>
              <a:rPr lang="ko-KR" altLang="en-US" sz="8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800" b="1" dirty="0" err="1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출시전</a:t>
            </a:r>
            <a:r>
              <a:rPr lang="ko-KR" altLang="en-US" sz="8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800" b="1" dirty="0" err="1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태권도단증</a:t>
            </a:r>
            <a:r>
              <a:rPr lang="ko-KR" altLang="en-US" sz="8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소유 태권도장 가맹점에 한해 </a:t>
            </a:r>
            <a:r>
              <a:rPr lang="en-US" altLang="ko-KR" sz="8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0.1% </a:t>
            </a:r>
            <a:r>
              <a:rPr lang="ko-KR" altLang="en-US" sz="8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한시적 우대 적용</a:t>
            </a:r>
            <a:r>
              <a:rPr lang="en-US" altLang="ko-KR" sz="8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endParaRPr lang="en-US" altLang="ko-KR" sz="800" b="1" dirty="0">
              <a:solidFill>
                <a:srgbClr val="0000CC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수수료면제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전자금융수수료 면제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월</a:t>
            </a:r>
            <a:r>
              <a:rPr lang="en-US" altLang="ko-KR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30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회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인터넷</a:t>
            </a:r>
            <a:r>
              <a:rPr lang="en-US" altLang="ko-KR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스마트</a:t>
            </a:r>
            <a:r>
              <a:rPr lang="en-US" altLang="ko-KR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800" dirty="0" err="1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텔레뱅킹</a:t>
            </a:r>
            <a:r>
              <a:rPr lang="ko-KR" altLang="en-US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800" dirty="0" err="1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다른은행</a:t>
            </a:r>
            <a:r>
              <a:rPr lang="ko-KR" altLang="en-US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이체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수수료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lvl="0">
              <a:lnSpc>
                <a:spcPct val="110000"/>
              </a:lnSpc>
              <a:defRPr/>
            </a:pP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             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우리은행 자동화기기 수수료 면제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월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30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회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</a:t>
            </a:r>
            <a:r>
              <a:rPr lang="ko-KR" altLang="en-US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영업시간외 현금인출 및 </a:t>
            </a:r>
            <a:r>
              <a:rPr lang="ko-KR" altLang="en-US" sz="800" dirty="0" err="1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다른은행</a:t>
            </a:r>
            <a:r>
              <a:rPr lang="ko-KR" altLang="en-US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이체 수수료</a:t>
            </a:r>
            <a:r>
              <a:rPr lang="en-US" altLang="ko-KR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</p:txBody>
      </p:sp>
      <p:pic>
        <p:nvPicPr>
          <p:cNvPr id="2074" name="Picture 19" descr="우리은행투명로고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25" y="8625686"/>
            <a:ext cx="1816819" cy="245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AutoShape 12"/>
          <p:cNvSpPr>
            <a:spLocks noChangeArrowheads="1"/>
          </p:cNvSpPr>
          <p:nvPr/>
        </p:nvSpPr>
        <p:spPr bwMode="auto">
          <a:xfrm>
            <a:off x="257932" y="2973191"/>
            <a:ext cx="936105" cy="13739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/>
            </a:outerShdw>
          </a:effectLst>
        </p:spPr>
        <p:txBody>
          <a:bodyPr wrap="none" anchor="ctr"/>
          <a:lstStyle/>
          <a:p>
            <a:pPr algn="ctr">
              <a:lnSpc>
                <a:spcPct val="120000"/>
              </a:lnSpc>
              <a:defRPr/>
            </a:pPr>
            <a:r>
              <a:rPr lang="ko-KR" altLang="en-US" sz="11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우리동네</a:t>
            </a:r>
            <a:endParaRPr lang="en-US" altLang="ko-KR" sz="1100" b="1" dirty="0" smtClean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lnSpc>
                <a:spcPct val="120000"/>
              </a:lnSpc>
              <a:defRPr/>
            </a:pPr>
            <a:r>
              <a:rPr lang="ko-KR" altLang="en-US" sz="11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사장님적금</a:t>
            </a:r>
            <a:endParaRPr lang="ko-KR" altLang="en-US" sz="1100" b="1" dirty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61048" y="8625686"/>
            <a:ext cx="2896940" cy="461665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chemeClr val="tx1"/>
                </a:solidFill>
              </a:rPr>
              <a:t>우리은행  </a:t>
            </a:r>
            <a:r>
              <a:rPr lang="en-US" altLang="ko-KR" b="1" dirty="0" smtClean="0">
                <a:solidFill>
                  <a:schemeClr val="tx1"/>
                </a:solidFill>
              </a:rPr>
              <a:t>OO </a:t>
            </a:r>
            <a:r>
              <a:rPr lang="ko-KR" altLang="en-US" b="1" dirty="0" smtClean="0">
                <a:solidFill>
                  <a:schemeClr val="tx1"/>
                </a:solidFill>
              </a:rPr>
              <a:t>지점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r>
              <a:rPr lang="ko-KR" altLang="en-US" b="1" dirty="0" smtClean="0">
                <a:solidFill>
                  <a:schemeClr val="tx1"/>
                </a:solidFill>
              </a:rPr>
              <a:t> </a:t>
            </a:r>
            <a:r>
              <a:rPr lang="en-US" altLang="ko-KR" b="1" dirty="0" smtClean="0">
                <a:solidFill>
                  <a:schemeClr val="tx1"/>
                </a:solidFill>
              </a:rPr>
              <a:t>TEL : OOO) OOOO - OOOO</a:t>
            </a:r>
            <a:r>
              <a:rPr lang="ko-KR" altLang="en-US" b="1" dirty="0" smtClean="0">
                <a:solidFill>
                  <a:schemeClr val="tx1"/>
                </a:solidFill>
              </a:rPr>
              <a:t> 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28" name="AutoShape 12"/>
          <p:cNvSpPr>
            <a:spLocks noChangeArrowheads="1"/>
          </p:cNvSpPr>
          <p:nvPr/>
        </p:nvSpPr>
        <p:spPr bwMode="auto">
          <a:xfrm>
            <a:off x="1313736" y="2973191"/>
            <a:ext cx="5300824" cy="136262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/>
            </a:outerShdw>
          </a:effectLst>
        </p:spPr>
        <p:txBody>
          <a:bodyPr wrap="none" anchor="ctr" anchorCtr="0"/>
          <a:lstStyle/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가입대상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실명의 개인사업자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(1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인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1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계좌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 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altLang="ko-KR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저축기간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6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개월 이상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12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개월 이하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</a:t>
            </a:r>
            <a:r>
              <a:rPr lang="ko-KR" altLang="en-US" sz="900" dirty="0" err="1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월단위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 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altLang="ko-KR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저축한도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정기적립식 월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1</a:t>
            </a:r>
            <a:r>
              <a:rPr lang="ko-KR" altLang="en-US" sz="900" dirty="0" err="1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천만원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이하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자유적립식 월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5</a:t>
            </a:r>
            <a:r>
              <a:rPr lang="ko-KR" altLang="en-US" sz="900" dirty="0" err="1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백만원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이하 </a:t>
            </a:r>
            <a:endParaRPr lang="en-US" altLang="ko-KR" sz="900" dirty="0" smtClean="0">
              <a:solidFill>
                <a:srgbClr val="00206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altLang="ko-KR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적용금리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b="1" u="sng" dirty="0" err="1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정기정립식</a:t>
            </a:r>
            <a:r>
              <a:rPr lang="ko-KR" altLang="en-US" sz="900" b="1" u="sng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b="1" u="sng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6</a:t>
            </a:r>
            <a:r>
              <a:rPr lang="ko-KR" altLang="en-US" sz="900" b="1" u="sng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개월 이상 연 </a:t>
            </a:r>
            <a:r>
              <a:rPr lang="en-US" altLang="ko-KR" sz="900" b="1" u="sng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1.05%, 12</a:t>
            </a:r>
            <a:r>
              <a:rPr lang="ko-KR" altLang="en-US" sz="900" b="1" u="sng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월 연 </a:t>
            </a:r>
            <a:r>
              <a:rPr lang="en-US" altLang="ko-KR" sz="900" b="1" u="sng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1.35%</a:t>
            </a:r>
            <a:r>
              <a:rPr lang="en-US" altLang="ko-KR" sz="800" b="1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(2016.7.29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현재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</a:t>
            </a:r>
            <a:r>
              <a:rPr lang="ko-KR" altLang="en-US" sz="800" dirty="0" err="1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세전기준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연이율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</a:t>
            </a:r>
          </a:p>
          <a:p>
            <a:pPr>
              <a:lnSpc>
                <a:spcPct val="110000"/>
              </a:lnSpc>
              <a:defRPr/>
            </a:pP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            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자유적립식은 정기적립식 금리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– 0.1% </a:t>
            </a:r>
            <a:endParaRPr lang="en-US" altLang="ko-KR" sz="1000" dirty="0" smtClean="0">
              <a:solidFill>
                <a:srgbClr val="00206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altLang="ko-KR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우대금리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가맹점 결제계좌를 우리은행으로 지정하고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3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개월 이상 매출대금 입금할 경우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0.4%</a:t>
            </a:r>
          </a:p>
          <a:p>
            <a:pPr>
              <a:lnSpc>
                <a:spcPct val="110000"/>
              </a:lnSpc>
              <a:defRPr/>
            </a:pPr>
            <a:r>
              <a:rPr lang="en-US" altLang="ko-KR" sz="9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          </a:t>
            </a:r>
            <a:r>
              <a:rPr lang="ko-KR" altLang="en-US" sz="900" dirty="0" err="1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우리동네사장님통장에서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매월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10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만원 이상 자동이체 적립한 경우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0.1%</a:t>
            </a:r>
          </a:p>
          <a:p>
            <a:pPr>
              <a:lnSpc>
                <a:spcPct val="110000"/>
              </a:lnSpc>
              <a:defRPr/>
            </a:pPr>
            <a:r>
              <a:rPr lang="en-US" altLang="ko-KR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요건 </a:t>
            </a:r>
            <a:r>
              <a:rPr lang="ko-KR" altLang="en-US" sz="800" dirty="0" err="1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충족시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특별중도해지 이율 적용 및 매출금액 일정비율 </a:t>
            </a:r>
            <a:r>
              <a:rPr lang="ko-KR" altLang="en-US" sz="800" dirty="0" err="1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자동적립되는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자동이체 서비스 가능 </a:t>
            </a:r>
            <a:endParaRPr lang="en-US" altLang="ko-KR" sz="800" dirty="0" smtClean="0">
              <a:solidFill>
                <a:srgbClr val="00206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>
            <a:off x="257932" y="6064736"/>
            <a:ext cx="944849" cy="1260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/>
            </a:outerShdw>
          </a:effectLst>
        </p:spPr>
        <p:txBody>
          <a:bodyPr wrap="none" anchor="ctr"/>
          <a:lstStyle/>
          <a:p>
            <a:pPr algn="ctr">
              <a:lnSpc>
                <a:spcPct val="120000"/>
              </a:lnSpc>
              <a:defRPr/>
            </a:pPr>
            <a:r>
              <a:rPr lang="ko-KR" altLang="en-US" sz="11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우리동네</a:t>
            </a:r>
            <a:endParaRPr lang="en-US" altLang="ko-KR" sz="1100" b="1" dirty="0" smtClean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lnSpc>
                <a:spcPct val="120000"/>
              </a:lnSpc>
              <a:defRPr/>
            </a:pPr>
            <a:r>
              <a:rPr lang="ko-KR" altLang="en-US" sz="1100" b="1" dirty="0" err="1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</a:rPr>
              <a:t>사장님대출</a:t>
            </a:r>
            <a:endParaRPr lang="ko-KR" altLang="en-US" sz="1100" b="1" dirty="0">
              <a:solidFill>
                <a:srgbClr val="0000C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AutoShape 12"/>
          <p:cNvSpPr>
            <a:spLocks noChangeArrowheads="1"/>
          </p:cNvSpPr>
          <p:nvPr/>
        </p:nvSpPr>
        <p:spPr bwMode="auto">
          <a:xfrm>
            <a:off x="1313736" y="6064736"/>
            <a:ext cx="5300824" cy="1260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/>
            </a:outerShdw>
          </a:effectLst>
        </p:spPr>
        <p:txBody>
          <a:bodyPr wrap="none" anchor="ctr" anchorCtr="0"/>
          <a:lstStyle/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가입대상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신용카드 가맹점 결제계좌를 우리은행으로 이용하는 사업기간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1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년 이상 및 </a:t>
            </a:r>
            <a:endParaRPr lang="en-US" altLang="ko-KR" sz="900" dirty="0" smtClean="0">
              <a:solidFill>
                <a:srgbClr val="00206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          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외부신용등급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(NICE, KCB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모두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 6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등급 이내의 개인사업자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불건전업종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</a:t>
            </a:r>
            <a:r>
              <a:rPr lang="ko-KR" altLang="en-US" sz="800" dirty="0" err="1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무점포업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제외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 </a:t>
            </a:r>
            <a:endParaRPr lang="en-US" altLang="ko-KR" sz="900" dirty="0" smtClean="0">
              <a:solidFill>
                <a:srgbClr val="00206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대출한도</a:t>
            </a:r>
            <a:r>
              <a:rPr lang="ko-KR" altLang="en-US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b="1" u="sng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최대 </a:t>
            </a:r>
            <a:r>
              <a:rPr lang="en-US" altLang="ko-KR" sz="900" b="1" u="sng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2</a:t>
            </a:r>
            <a:r>
              <a:rPr lang="ko-KR" altLang="en-US" sz="900" b="1" u="sng" dirty="0" err="1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억원</a:t>
            </a:r>
            <a:r>
              <a:rPr lang="ko-KR" altLang="en-US" sz="900" b="1" u="sng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이내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대출한도에서 </a:t>
            </a:r>
            <a:r>
              <a:rPr lang="ko-KR" altLang="en-US" sz="800" dirty="0" err="1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기보유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신용여신 및 보증채무 금액 차감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대출기간 및 상환방법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만기일시상환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/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한도대출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마이너스통장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 1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년 이내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분할상환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5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년 이내 </a:t>
            </a:r>
            <a:endParaRPr lang="en-US" altLang="ko-KR" sz="900" b="1" dirty="0">
              <a:solidFill>
                <a:srgbClr val="00206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ko-KR" altLang="en-US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대출금리</a:t>
            </a:r>
            <a:r>
              <a:rPr lang="ko-KR" altLang="en-US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b="1" u="sng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최저 연 </a:t>
            </a:r>
            <a:r>
              <a:rPr lang="en-US" altLang="ko-KR" sz="900" b="1" u="sng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3.47</a:t>
            </a:r>
            <a:r>
              <a:rPr lang="en-US" altLang="ko-KR" sz="800" b="1" u="sng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%</a:t>
            </a:r>
            <a:r>
              <a:rPr lang="en-US" altLang="ko-KR" sz="800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(2016.7.29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현재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3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개월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KORIBOR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금리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외부신용등급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1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등급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최대 우대금리 적용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</a:t>
            </a:r>
          </a:p>
          <a:p>
            <a:pPr lvl="0"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ko-KR" altLang="en-US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우대금리</a:t>
            </a:r>
            <a:r>
              <a:rPr lang="ko-KR" altLang="en-US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b="1" u="sng" dirty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최대 연 </a:t>
            </a:r>
            <a:r>
              <a:rPr lang="en-US" altLang="ko-KR" sz="900" b="1" u="sng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0.5%</a:t>
            </a:r>
            <a:r>
              <a:rPr lang="en-US" altLang="ko-KR" sz="900" b="1" dirty="0" smtClean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</a:t>
            </a:r>
            <a:r>
              <a:rPr lang="ko-KR" altLang="en-US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가맹점대금 입금 카드사 수에 따라 최대 </a:t>
            </a:r>
            <a:r>
              <a:rPr lang="en-US" altLang="ko-KR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0.5%, </a:t>
            </a:r>
            <a:r>
              <a:rPr lang="ko-KR" altLang="en-US" sz="800" dirty="0" err="1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우리동네사장님적금</a:t>
            </a:r>
            <a:r>
              <a:rPr lang="ko-KR" altLang="en-US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800" dirty="0" err="1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가입시</a:t>
            </a:r>
            <a:r>
              <a:rPr lang="ko-KR" altLang="en-US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0.1%,</a:t>
            </a:r>
          </a:p>
          <a:p>
            <a:pPr>
              <a:lnSpc>
                <a:spcPct val="110000"/>
              </a:lnSpc>
              <a:defRPr/>
            </a:pP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            </a:t>
            </a:r>
            <a:r>
              <a:rPr lang="ko-KR" altLang="en-US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우리사장님</a:t>
            </a:r>
            <a:r>
              <a:rPr lang="en-US" altLang="ko-KR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POWER</a:t>
            </a:r>
            <a:r>
              <a:rPr lang="ko-KR" altLang="en-US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카드 또는 </a:t>
            </a:r>
            <a:r>
              <a:rPr lang="ko-KR" altLang="en-US" sz="800" dirty="0" err="1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우리그랑블루</a:t>
            </a:r>
            <a:r>
              <a:rPr lang="en-US" altLang="ko-KR" sz="800" dirty="0">
                <a:solidFill>
                  <a:srgbClr val="002060"/>
                </a:solidFill>
                <a:latin typeface="맑은 고딕"/>
                <a:ea typeface="맑은 고딕"/>
                <a:sym typeface="Wingdings"/>
              </a:rPr>
              <a:t>Ⅱ</a:t>
            </a:r>
            <a:r>
              <a:rPr lang="ko-KR" altLang="en-US" sz="800" dirty="0">
                <a:solidFill>
                  <a:srgbClr val="002060"/>
                </a:solidFill>
                <a:latin typeface="맑은 고딕"/>
                <a:ea typeface="맑은 고딕"/>
                <a:sym typeface="Wingdings"/>
              </a:rPr>
              <a:t>신용</a:t>
            </a:r>
            <a:r>
              <a:rPr lang="ko-KR" altLang="en-US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카드</a:t>
            </a:r>
            <a:r>
              <a:rPr lang="en-US" altLang="ko-KR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</a:t>
            </a:r>
            <a:r>
              <a:rPr lang="ko-KR" altLang="en-US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가칭</a:t>
            </a:r>
            <a:r>
              <a:rPr lang="en-US" altLang="ko-KR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</a:t>
            </a:r>
            <a:r>
              <a:rPr lang="ko-KR" altLang="en-US" sz="800" dirty="0" err="1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우리단증카드</a:t>
            </a:r>
            <a:r>
              <a:rPr lang="en-US" altLang="ko-KR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</a:t>
            </a:r>
            <a:r>
              <a:rPr lang="ko-KR" altLang="en-US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출시예정</a:t>
            </a:r>
            <a:r>
              <a:rPr lang="en-US" altLang="ko-KR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</a:t>
            </a:r>
            <a:r>
              <a:rPr lang="ko-KR" altLang="en-US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800" dirty="0" err="1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가입시</a:t>
            </a:r>
            <a:r>
              <a:rPr lang="ko-KR" altLang="en-US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8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0.1%) </a:t>
            </a:r>
            <a:endParaRPr lang="en-US" altLang="ko-KR" sz="800" dirty="0" smtClean="0">
              <a:solidFill>
                <a:srgbClr val="00206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              </a:t>
            </a:r>
            <a:r>
              <a:rPr lang="en-US" altLang="ko-KR" sz="800" b="1" dirty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※ </a:t>
            </a:r>
            <a:r>
              <a:rPr lang="ko-KR" altLang="en-US" sz="800" b="1" dirty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가칭</a:t>
            </a:r>
            <a:r>
              <a:rPr lang="en-US" altLang="ko-KR" sz="800" b="1" dirty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</a:t>
            </a:r>
            <a:r>
              <a:rPr lang="ko-KR" altLang="en-US" sz="800" b="1" dirty="0" err="1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우리단증카드</a:t>
            </a:r>
            <a:r>
              <a:rPr lang="ko-KR" altLang="en-US" sz="800" b="1" dirty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800" b="1" dirty="0" err="1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출시전</a:t>
            </a:r>
            <a:r>
              <a:rPr lang="ko-KR" altLang="en-US" sz="800" b="1" dirty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800" b="1" dirty="0" err="1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태권도단증</a:t>
            </a:r>
            <a:r>
              <a:rPr lang="ko-KR" altLang="en-US" sz="800" b="1" dirty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소유 태권도장 가맹점에 한해 </a:t>
            </a:r>
            <a:r>
              <a:rPr lang="en-US" altLang="ko-KR" sz="800" b="1" dirty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0.1% </a:t>
            </a:r>
            <a:r>
              <a:rPr lang="ko-KR" altLang="en-US" sz="800" b="1" dirty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한시적 우대 적용</a:t>
            </a:r>
            <a:r>
              <a:rPr lang="en-US" altLang="ko-KR" sz="800" b="1" dirty="0">
                <a:solidFill>
                  <a:srgbClr val="0000CC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endParaRPr lang="en-US" altLang="ko-KR" sz="800" dirty="0" smtClean="0">
              <a:solidFill>
                <a:srgbClr val="00206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341" y="166551"/>
            <a:ext cx="1529207" cy="36476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347" y="166551"/>
            <a:ext cx="1572265" cy="1088194"/>
          </a:xfrm>
          <a:prstGeom prst="rect">
            <a:avLst/>
          </a:prstGeom>
        </p:spPr>
      </p:pic>
      <p:sp>
        <p:nvSpPr>
          <p:cNvPr id="38" name="AutoShape 12"/>
          <p:cNvSpPr>
            <a:spLocks noChangeArrowheads="1"/>
          </p:cNvSpPr>
          <p:nvPr/>
        </p:nvSpPr>
        <p:spPr bwMode="auto">
          <a:xfrm>
            <a:off x="1313736" y="1151620"/>
            <a:ext cx="5308444" cy="172819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/>
            </a:outerShdw>
          </a:effectLst>
        </p:spPr>
        <p:txBody>
          <a:bodyPr wrap="none" anchor="ctr" anchorCtr="0"/>
          <a:lstStyle/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ko-KR" altLang="en-US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가입대상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신용카드 가맹점 결제계좌로 사용하고자 하는 개인사업자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(1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인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1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계좌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 </a:t>
            </a:r>
          </a:p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altLang="ko-KR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적용금리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: </a:t>
            </a:r>
            <a:r>
              <a:rPr lang="ko-KR" altLang="en-US" sz="900" b="1" u="sng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최고 연 </a:t>
            </a:r>
            <a:r>
              <a:rPr lang="en-US" altLang="ko-KR" sz="900" b="1" u="sng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0.3%</a:t>
            </a:r>
            <a:r>
              <a:rPr lang="en-US" altLang="ko-KR" sz="900" b="1" dirty="0" smtClean="0">
                <a:solidFill>
                  <a:srgbClr val="FF00FF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(2016.7.29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현재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</a:t>
            </a:r>
            <a:r>
              <a:rPr lang="ko-KR" altLang="en-US" sz="800" dirty="0" err="1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세전기준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연이율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,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기간별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/>
                <a:ea typeface="맑은 고딕"/>
                <a:sym typeface="Wingdings"/>
              </a:rPr>
              <a:t>∙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금액별 차등적용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) </a:t>
            </a:r>
          </a:p>
          <a:p>
            <a:pPr>
              <a:lnSpc>
                <a:spcPct val="110000"/>
              </a:lnSpc>
              <a:defRPr/>
            </a:pP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 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매일의 </a:t>
            </a:r>
            <a:r>
              <a:rPr lang="ko-KR" altLang="en-US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최종 잔액이 </a:t>
            </a:r>
            <a:r>
              <a:rPr lang="en-US" altLang="ko-KR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50</a:t>
            </a:r>
            <a:r>
              <a:rPr lang="ko-KR" altLang="en-US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만원 이상일 경우 입금 후 </a:t>
            </a:r>
            <a:r>
              <a:rPr lang="en-US" altLang="ko-KR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</a:t>
            </a:r>
            <a:r>
              <a:rPr lang="ko-KR" altLang="en-US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경과한 </a:t>
            </a:r>
            <a:r>
              <a:rPr lang="ko-KR" altLang="en-US" sz="800" dirty="0" err="1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예금분에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한함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이외의 경우 연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0.0%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적용</a:t>
            </a:r>
            <a:endParaRPr lang="en-US" altLang="ko-KR" sz="800" dirty="0" smtClean="0">
              <a:solidFill>
                <a:srgbClr val="00206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altLang="ko-KR" sz="9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기본 수수료 면제</a:t>
            </a:r>
            <a:endParaRPr lang="en-US" altLang="ko-KR" sz="900" b="1" dirty="0" smtClean="0">
              <a:solidFill>
                <a:srgbClr val="00206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lvl="0">
              <a:lnSpc>
                <a:spcPct val="110000"/>
              </a:lnSpc>
              <a:defRPr/>
            </a:pP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예금 가입 고객의 전자금융수수료 면제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월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인터넷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스마트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800" dirty="0" err="1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텔레뱅킹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800" dirty="0" err="1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다른은행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이체 수수료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lvl="0">
              <a:lnSpc>
                <a:spcPct val="110000"/>
              </a:lnSpc>
              <a:defRPr/>
            </a:pPr>
            <a:r>
              <a:rPr lang="en-US" altLang="ko-KR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 예금의 우리은행 자동화기기 이용수수료 면제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월</a:t>
            </a:r>
            <a:r>
              <a:rPr lang="en-US" altLang="ko-KR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10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영업시간외 현금인출 및 </a:t>
            </a:r>
            <a:r>
              <a:rPr lang="ko-KR" altLang="en-US" sz="800" dirty="0" err="1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다른은행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이체 수수료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</a:p>
          <a:p>
            <a:pPr lvl="0">
              <a:lnSpc>
                <a:spcPct val="110000"/>
              </a:lnSpc>
              <a:defRPr/>
            </a:pPr>
            <a:r>
              <a:rPr lang="en-US" altLang="ko-KR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 예금의 </a:t>
            </a:r>
            <a:r>
              <a:rPr lang="ko-KR" altLang="en-US" sz="800" dirty="0" err="1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다른은행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납부자 자동이체 수수료 및 자기앞수표 발행 수수료 면제 </a:t>
            </a:r>
            <a:endParaRPr lang="en-US" altLang="ko-KR" sz="800" dirty="0" smtClean="0">
              <a:solidFill>
                <a:srgbClr val="00206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10000"/>
              </a:lnSpc>
              <a:buFont typeface="Wingdings" pitchFamily="2" charset="2"/>
              <a:buChar char="§"/>
              <a:defRPr/>
            </a:pP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수수료 전액면제 </a:t>
            </a:r>
            <a:endParaRPr lang="en-US" altLang="ko-KR" sz="900" b="1" dirty="0" smtClean="0">
              <a:solidFill>
                <a:srgbClr val="00206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ko-KR" sz="900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en-US" altLang="ko-KR" sz="900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 </a:t>
            </a:r>
            <a:r>
              <a:rPr lang="ko-KR" altLang="en-US" sz="900" u="sng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  <a:sym typeface="Wingdings"/>
              </a:rPr>
              <a:t>전월 </a:t>
            </a:r>
            <a:r>
              <a:rPr lang="ko-KR" altLang="en-US" sz="900" u="sng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신용카드 </a:t>
            </a:r>
            <a:r>
              <a:rPr lang="ko-KR" altLang="en-US" sz="900" u="sng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가맹점 매출금액이 이 예금으로 입금되는 </a:t>
            </a:r>
            <a:r>
              <a:rPr lang="ko-KR" altLang="en-US" sz="900" u="sng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경우 이 </a:t>
            </a:r>
            <a:r>
              <a:rPr lang="ko-KR" altLang="en-US" sz="900" u="sng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예금의 </a:t>
            </a:r>
            <a:r>
              <a:rPr lang="ko-KR" altLang="en-US" sz="900" u="sng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전자금융수수료</a:t>
            </a:r>
            <a:endParaRPr lang="en-US" altLang="ko-KR" sz="900" u="sng" dirty="0" smtClean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ko-KR" sz="900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en-US" altLang="ko-KR" sz="900" u="sng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900" u="sng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인터넷</a:t>
            </a:r>
            <a:r>
              <a:rPr lang="en-US" altLang="ko-KR" sz="900" u="sng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900" u="sng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스마트</a:t>
            </a:r>
            <a:r>
              <a:rPr lang="en-US" altLang="ko-KR" sz="900" u="sng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sz="900" u="sng" dirty="0" err="1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텔레뱅킹</a:t>
            </a:r>
            <a:r>
              <a:rPr lang="en-US" altLang="ko-KR" sz="900" u="sng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900" u="sng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및 우리은행 </a:t>
            </a:r>
            <a:r>
              <a:rPr lang="ko-KR" altLang="en-US" sz="900" u="sng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자동화기기 수수료 </a:t>
            </a:r>
            <a:r>
              <a:rPr lang="ko-KR" altLang="en-US" sz="900" u="sng" dirty="0" smtClean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전액 면제</a:t>
            </a:r>
            <a:r>
              <a:rPr lang="ko-KR" altLang="en-US" sz="9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900" dirty="0" smtClean="0">
              <a:solidFill>
                <a:srgbClr val="00206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en-US" altLang="ko-KR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※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수수료 </a:t>
            </a:r>
            <a:r>
              <a:rPr lang="ko-KR" altLang="en-US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전액면제는 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전월 실적기준으로 </a:t>
            </a:r>
            <a:r>
              <a:rPr lang="ko-KR" altLang="en-US" sz="800" dirty="0" err="1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이번달</a:t>
            </a:r>
            <a:r>
              <a:rPr lang="ko-KR" altLang="en-US" sz="800" dirty="0" smtClean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16</a:t>
            </a:r>
            <a:r>
              <a:rPr lang="ko-KR" altLang="en-US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일부터 다음달 </a:t>
            </a:r>
            <a:r>
              <a:rPr lang="en-US" altLang="ko-KR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15</a:t>
            </a:r>
            <a:r>
              <a:rPr lang="ko-KR" altLang="en-US" sz="800" dirty="0">
                <a:solidFill>
                  <a:srgbClr val="00206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일까지 매월 적용</a:t>
            </a:r>
            <a:endParaRPr lang="en-US" altLang="ko-KR" sz="800" dirty="0">
              <a:solidFill>
                <a:srgbClr val="002060"/>
              </a:solidFill>
              <a:latin typeface="맑은 고딕" pitchFamily="50" charset="-127"/>
              <a:ea typeface="맑은 고딕" pitchFamily="50" charset="-127"/>
              <a:sym typeface="Wingding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6732" y="310170"/>
            <a:ext cx="10081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smtClean="0">
                <a:solidFill>
                  <a:srgbClr val="0000CC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우리동</a:t>
            </a:r>
            <a:r>
              <a:rPr lang="ko-KR" altLang="en-US" sz="1500">
                <a:solidFill>
                  <a:srgbClr val="0000CC"/>
                </a:solidFill>
                <a:latin typeface="HY견명조" panose="02030600000101010101" pitchFamily="18" charset="-127"/>
                <a:ea typeface="HY견명조" panose="02030600000101010101" pitchFamily="18" charset="-127"/>
              </a:rPr>
              <a:t>네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2" y="293292"/>
            <a:ext cx="645690" cy="750316"/>
          </a:xfrm>
          <a:prstGeom prst="rect">
            <a:avLst/>
          </a:prstGeom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94536" y="448670"/>
            <a:ext cx="5881404" cy="696912"/>
          </a:xfrm>
          <a:prstGeom prst="foldedCorner">
            <a:avLst>
              <a:gd name="adj" fmla="val 0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 anchorCtr="1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20000"/>
              </a:lnSpc>
              <a:tabLst>
                <a:tab pos="1885950" algn="l"/>
              </a:tabLst>
              <a:defRPr/>
            </a:pPr>
            <a:r>
              <a:rPr lang="ko-KR" altLang="en-US" sz="3200" spc="50" smtClean="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태권도</a:t>
            </a:r>
            <a:r>
              <a:rPr lang="ko-KR" altLang="en-US" sz="3200" spc="50">
                <a:ln w="11430"/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장</a:t>
            </a:r>
            <a:r>
              <a:rPr lang="ko-KR" altLang="en-US" sz="3200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 </a:t>
            </a:r>
            <a:r>
              <a:rPr lang="ko-KR" altLang="en-US" sz="3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맞춤형 </a:t>
            </a:r>
            <a:r>
              <a:rPr lang="ko-KR" altLang="en-US" sz="3200" spc="50" dirty="0" smtClean="0">
                <a:ln w="11430"/>
                <a:solidFill>
                  <a:srgbClr val="0066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Y견명조" panose="02030600000101010101" pitchFamily="18" charset="-127"/>
                <a:ea typeface="HY견명조" panose="02030600000101010101" pitchFamily="18" charset="-127"/>
              </a:rPr>
              <a:t>금융상품</a:t>
            </a:r>
            <a:endParaRPr lang="en-US" altLang="ko-KR" sz="28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Y견명조" panose="02030600000101010101" pitchFamily="18" charset="-127"/>
              <a:ea typeface="HY견명조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61" y="139948"/>
            <a:ext cx="25966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b="1" smtClean="0"/>
              <a:t>2016.07.29 </a:t>
            </a:r>
            <a:r>
              <a:rPr lang="ko-KR" altLang="en-US" sz="700" b="1" smtClean="0"/>
              <a:t>준법감시인</a:t>
            </a:r>
            <a:r>
              <a:rPr lang="en-US" altLang="ko-KR" sz="700" b="1" smtClean="0"/>
              <a:t>-1684 </a:t>
            </a:r>
            <a:r>
              <a:rPr lang="ko-KR" altLang="en-US" sz="700" b="1" smtClean="0"/>
              <a:t>심의필</a:t>
            </a:r>
            <a:r>
              <a:rPr lang="en-US" altLang="ko-KR" sz="700" b="1" smtClean="0"/>
              <a:t>(</a:t>
            </a:r>
            <a:r>
              <a:rPr lang="ko-KR" altLang="en-US" sz="700" b="1" smtClean="0"/>
              <a:t>유효기간 </a:t>
            </a:r>
            <a:r>
              <a:rPr lang="en-US" altLang="ko-KR" sz="700" b="1" smtClean="0"/>
              <a:t>2017.06.30)</a:t>
            </a:r>
            <a:endParaRPr lang="ko-KR" altLang="en-US" sz="7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6238</TotalTime>
  <Words>814</Words>
  <Application>Microsoft Office PowerPoint</Application>
  <PresentationFormat>화면 슬라이드 쇼(4:3)</PresentationFormat>
  <Paragraphs>64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기본 디자인</vt:lpstr>
      <vt:lpstr>PowerPoint 프레젠테이션</vt:lpstr>
    </vt:vector>
  </TitlesOfParts>
  <Company>woori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woori</dc:creator>
  <cp:lastModifiedBy>woori</cp:lastModifiedBy>
  <cp:revision>280</cp:revision>
  <cp:lastPrinted>2016-07-21T06:23:54Z</cp:lastPrinted>
  <dcterms:created xsi:type="dcterms:W3CDTF">2011-03-15T00:44:27Z</dcterms:created>
  <dcterms:modified xsi:type="dcterms:W3CDTF">2016-08-02T09:25:21Z</dcterms:modified>
</cp:coreProperties>
</file>